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63" r:id="rId3"/>
    <p:sldId id="279" r:id="rId4"/>
    <p:sldId id="257" r:id="rId5"/>
    <p:sldId id="276" r:id="rId6"/>
    <p:sldId id="259" r:id="rId7"/>
    <p:sldId id="260" r:id="rId8"/>
    <p:sldId id="261" r:id="rId9"/>
    <p:sldId id="280" r:id="rId10"/>
    <p:sldId id="274" r:id="rId11"/>
    <p:sldId id="272" r:id="rId12"/>
    <p:sldId id="277" r:id="rId13"/>
    <p:sldId id="278" r:id="rId14"/>
    <p:sldId id="275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2/2/2022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2/2/2022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ke.gov.pl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cke.gov.pl/egzamin-osmoklasisty/podstawa-programowa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E0128E1-EB9B-4789-8E59-3DD48A7DED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0273" y="1476375"/>
            <a:ext cx="8093202" cy="253441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pl-PL" sz="5800" b="1" dirty="0"/>
              <a:t>SPOSÓB ORGANIZACJI   I PRZEPROWADZENIA </a:t>
            </a:r>
            <a:br>
              <a:rPr lang="pl-PL" sz="5500" b="1" dirty="0"/>
            </a:br>
            <a:r>
              <a:rPr lang="pl-PL" sz="4000" b="1" dirty="0"/>
              <a:t>EGZAMINU ÓSMOKLASISTY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5E50D6EA-6BCB-40E1-9493-AFD0CF0867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04765" y="4467225"/>
            <a:ext cx="7315200" cy="914400"/>
          </a:xfrm>
        </p:spPr>
        <p:txBody>
          <a:bodyPr>
            <a:normAutofit/>
          </a:bodyPr>
          <a:lstStyle/>
          <a:p>
            <a:r>
              <a:rPr lang="pl-PL" sz="4500" b="1" dirty="0"/>
              <a:t>Rok szkolny 2021/2022</a:t>
            </a:r>
          </a:p>
        </p:txBody>
      </p:sp>
    </p:spTree>
    <p:extLst>
      <p:ext uri="{BB962C8B-B14F-4D97-AF65-F5344CB8AC3E}">
        <p14:creationId xmlns:p14="http://schemas.microsoft.com/office/powerpoint/2010/main" val="23514483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D540D6F-B399-4D30-999D-5C114D2D06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95250" y="1123837"/>
            <a:ext cx="3600450" cy="4601183"/>
          </a:xfrm>
        </p:spPr>
        <p:txBody>
          <a:bodyPr/>
          <a:lstStyle/>
          <a:p>
            <a:pPr algn="ctr"/>
            <a:r>
              <a:rPr lang="pl-PL" sz="4000" b="1" dirty="0"/>
              <a:t>DOKUMENTY</a:t>
            </a:r>
            <a:br>
              <a:rPr lang="pl-PL" sz="4000" b="1" dirty="0"/>
            </a:br>
            <a:r>
              <a:rPr lang="pl-PL" sz="4000" b="1" dirty="0"/>
              <a:t>ważne terminy</a:t>
            </a:r>
            <a:br>
              <a:rPr lang="pl-PL" sz="5400" b="1" dirty="0"/>
            </a:br>
            <a:endParaRPr lang="pl-PL" sz="35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B830C90-CF5C-45DC-B2F2-C13E393473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6200" y="1123837"/>
            <a:ext cx="8077200" cy="4753470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pl-PL" sz="4000" b="1" dirty="0">
                <a:solidFill>
                  <a:schemeClr val="tx1"/>
                </a:solidFill>
              </a:rPr>
              <a:t>Najpóźniej do </a:t>
            </a:r>
            <a:r>
              <a:rPr lang="pl-PL" sz="4000" b="1" u="sng" dirty="0">
                <a:solidFill>
                  <a:schemeClr val="tx1"/>
                </a:solidFill>
              </a:rPr>
              <a:t>24 lutego 2022 r.</a:t>
            </a:r>
          </a:p>
          <a:p>
            <a:pPr marL="0" indent="0" algn="l">
              <a:buNone/>
            </a:pPr>
            <a:r>
              <a:rPr lang="pl-PL" sz="3600" dirty="0">
                <a:solidFill>
                  <a:schemeClr val="tx1"/>
                </a:solidFill>
              </a:rPr>
              <a:t>przyjęcie od rodziców uczniów informacji o zmianie języka obcego</a:t>
            </a:r>
          </a:p>
          <a:p>
            <a:pPr marL="0" indent="0" algn="l">
              <a:buNone/>
            </a:pPr>
            <a:endParaRPr lang="pl-PL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sz="4000" b="1" dirty="0">
                <a:solidFill>
                  <a:schemeClr val="tx1"/>
                </a:solidFill>
              </a:rPr>
              <a:t>Najpóźniej do </a:t>
            </a:r>
            <a:r>
              <a:rPr lang="pl-PL" sz="4000" b="1" u="sng" dirty="0">
                <a:solidFill>
                  <a:schemeClr val="tx1"/>
                </a:solidFill>
              </a:rPr>
              <a:t>23 maja 2022 r.</a:t>
            </a:r>
            <a:endParaRPr lang="pl-PL" sz="4000" dirty="0">
              <a:solidFill>
                <a:schemeClr val="tx1"/>
              </a:solidFill>
            </a:endParaRPr>
          </a:p>
          <a:p>
            <a:pPr marL="0" indent="0" algn="l">
              <a:buNone/>
            </a:pPr>
            <a:r>
              <a:rPr lang="pl-PL" sz="3600" dirty="0">
                <a:solidFill>
                  <a:schemeClr val="tx1"/>
                </a:solidFill>
              </a:rPr>
              <a:t>przyjęcie od uczniów zaświadczeń stwierdzających uzyskanie tytułu laureata lub finalisty konkursu/olimpiady</a:t>
            </a:r>
            <a:endParaRPr lang="pl-PL" sz="4000" i="0" u="none" strike="noStrike" baseline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479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D540D6F-B399-4D30-999D-5C114D2D06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95250" y="1123837"/>
            <a:ext cx="3600450" cy="4601183"/>
          </a:xfrm>
        </p:spPr>
        <p:txBody>
          <a:bodyPr/>
          <a:lstStyle/>
          <a:p>
            <a:pPr algn="ctr"/>
            <a:r>
              <a:rPr lang="pl-PL" sz="4000" b="1" dirty="0"/>
              <a:t>EGZAMIN</a:t>
            </a:r>
            <a:br>
              <a:rPr lang="pl-PL" sz="4000" b="1" dirty="0"/>
            </a:br>
            <a:r>
              <a:rPr lang="pl-PL" sz="4000" b="1" dirty="0"/>
              <a:t>2021/2022</a:t>
            </a:r>
            <a:br>
              <a:rPr lang="pl-PL" sz="5400" b="1" dirty="0"/>
            </a:br>
            <a:endParaRPr lang="pl-PL" sz="35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B830C90-CF5C-45DC-B2F2-C13E393473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5200" y="95250"/>
            <a:ext cx="8305800" cy="65246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4500" b="1" u="none" strike="noStrike" baseline="0" dirty="0">
                <a:solidFill>
                  <a:srgbClr val="002060"/>
                </a:solidFill>
              </a:rPr>
              <a:t>Polecamy: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4500" b="1" dirty="0">
                <a:solidFill>
                  <a:schemeClr val="tx1"/>
                </a:solidFill>
              </a:rPr>
              <a:t> </a:t>
            </a:r>
            <a:r>
              <a:rPr lang="pl-PL" sz="4000" b="1" dirty="0">
                <a:solidFill>
                  <a:schemeClr val="tx1"/>
                </a:solidFill>
              </a:rPr>
              <a:t>s</a:t>
            </a:r>
            <a:r>
              <a:rPr lang="pl-PL" sz="4000" b="1" u="none" strike="noStrike" baseline="0" dirty="0">
                <a:solidFill>
                  <a:schemeClr val="tx1"/>
                </a:solidFill>
              </a:rPr>
              <a:t>tronę internetową</a:t>
            </a:r>
          </a:p>
          <a:p>
            <a:pPr marL="0" indent="0">
              <a:buNone/>
            </a:pPr>
            <a:r>
              <a:rPr lang="pl-PL" sz="4000" b="1" u="none" strike="noStrike" baseline="0" dirty="0">
                <a:solidFill>
                  <a:schemeClr val="tx1"/>
                </a:solidFill>
              </a:rPr>
              <a:t>   Centralnej Komisji Egzaminacyjnej</a:t>
            </a:r>
          </a:p>
          <a:p>
            <a:pPr marL="0" indent="0">
              <a:buNone/>
            </a:pPr>
            <a:r>
              <a:rPr lang="pl-PL" sz="3500" b="1" dirty="0">
                <a:solidFill>
                  <a:schemeClr val="tx1"/>
                </a:solidFill>
              </a:rPr>
              <a:t>       </a:t>
            </a:r>
            <a:r>
              <a:rPr lang="pl-PL" sz="3500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www.cke.gov.pl</a:t>
            </a:r>
            <a:endParaRPr lang="pl-PL" sz="35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pl-PL" sz="1000" u="none" strike="noStrike" baseline="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4500" b="1" dirty="0">
                <a:solidFill>
                  <a:schemeClr val="tx1"/>
                </a:solidFill>
              </a:rPr>
              <a:t> </a:t>
            </a:r>
            <a:r>
              <a:rPr lang="pl-PL" sz="4000" b="1" dirty="0">
                <a:solidFill>
                  <a:schemeClr val="tx1"/>
                </a:solidFill>
              </a:rPr>
              <a:t>stronę internetową szkoły</a:t>
            </a:r>
          </a:p>
          <a:p>
            <a:pPr marL="0" indent="0">
              <a:buNone/>
            </a:pPr>
            <a:r>
              <a:rPr lang="pl-PL" sz="4000" b="1" dirty="0">
                <a:solidFill>
                  <a:schemeClr val="tx1"/>
                </a:solidFill>
              </a:rPr>
              <a:t>   </a:t>
            </a:r>
            <a:r>
              <a:rPr lang="pl-PL" sz="3500" dirty="0">
                <a:solidFill>
                  <a:schemeClr val="tx1"/>
                </a:solidFill>
              </a:rPr>
              <a:t>zakładka Egzamin ósmoklasisty</a:t>
            </a:r>
          </a:p>
        </p:txBody>
      </p:sp>
    </p:spTree>
    <p:extLst>
      <p:ext uri="{BB962C8B-B14F-4D97-AF65-F5344CB8AC3E}">
        <p14:creationId xmlns:p14="http://schemas.microsoft.com/office/powerpoint/2010/main" val="14228941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5ED7CA3-9FEB-4A0A-BD15-AA1313698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E280B14A-0974-403F-87D3-AC8BF78FA1A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6000" y="345378"/>
            <a:ext cx="11200000" cy="6300000"/>
          </a:xfrm>
        </p:spPr>
      </p:pic>
    </p:spTree>
    <p:extLst>
      <p:ext uri="{BB962C8B-B14F-4D97-AF65-F5344CB8AC3E}">
        <p14:creationId xmlns:p14="http://schemas.microsoft.com/office/powerpoint/2010/main" val="21920652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563ABA-608E-4DE7-8127-1CFBC7C92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026" name="Picture 2" descr="Zobacz obraz źródłowy">
            <a:extLst>
              <a:ext uri="{FF2B5EF4-FFF2-40B4-BE49-F238E27FC236}">
                <a16:creationId xmlns:a16="http://schemas.microsoft.com/office/drawing/2014/main" id="{99574719-BB09-4D42-BC43-EFBE6AB6447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588" y="0"/>
            <a:ext cx="9976814" cy="65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19802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D540D6F-B399-4D30-999D-5C114D2D06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95250" y="1123837"/>
            <a:ext cx="3600450" cy="4601183"/>
          </a:xfrm>
        </p:spPr>
        <p:txBody>
          <a:bodyPr/>
          <a:lstStyle/>
          <a:p>
            <a:pPr algn="ctr"/>
            <a:r>
              <a:rPr lang="pl-PL" sz="4000" b="1" dirty="0"/>
              <a:t>EGZAMIN</a:t>
            </a:r>
            <a:br>
              <a:rPr lang="pl-PL" sz="4000" b="1" dirty="0"/>
            </a:br>
            <a:r>
              <a:rPr lang="pl-PL" sz="4000" b="1" dirty="0"/>
              <a:t>2021/2022</a:t>
            </a:r>
            <a:br>
              <a:rPr lang="pl-PL" sz="5400" b="1" dirty="0"/>
            </a:br>
            <a:endParaRPr lang="pl-PL" sz="35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B830C90-CF5C-45DC-B2F2-C13E393473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5200" y="913792"/>
            <a:ext cx="8305800" cy="460118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l-PL" sz="6500" b="1" u="none" strike="noStrike" baseline="0" dirty="0">
                <a:solidFill>
                  <a:srgbClr val="002060"/>
                </a:solidFill>
              </a:rPr>
              <a:t>Dziękujemy za uwagę!</a:t>
            </a:r>
          </a:p>
        </p:txBody>
      </p:sp>
    </p:spTree>
    <p:extLst>
      <p:ext uri="{BB962C8B-B14F-4D97-AF65-F5344CB8AC3E}">
        <p14:creationId xmlns:p14="http://schemas.microsoft.com/office/powerpoint/2010/main" val="1839580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3FF36FB-65C2-458C-BE32-FEDA48060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5000" b="1" dirty="0"/>
              <a:t>EGZAMIN</a:t>
            </a:r>
            <a:br>
              <a:rPr lang="pl-PL" sz="5000" b="1" dirty="0"/>
            </a:br>
            <a:r>
              <a:rPr lang="pl-PL" sz="5000" b="1" dirty="0"/>
              <a:t>2021/2022</a:t>
            </a:r>
            <a:endParaRPr lang="pl-PL" sz="50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A92377-651C-42CB-8411-0E66BBAAAB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7" y="352425"/>
            <a:ext cx="7951257" cy="599122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pl-PL" sz="3000" b="1" dirty="0">
                <a:solidFill>
                  <a:schemeClr val="tx1"/>
                </a:solidFill>
              </a:rPr>
              <a:t>Egzamin jest </a:t>
            </a:r>
            <a:r>
              <a:rPr lang="pl-PL" sz="3000" b="1" u="sng" dirty="0">
                <a:solidFill>
                  <a:schemeClr val="tx1"/>
                </a:solidFill>
              </a:rPr>
              <a:t>OBOWIĄKOWY</a:t>
            </a:r>
          </a:p>
          <a:p>
            <a:pPr>
              <a:spcBef>
                <a:spcPts val="0"/>
              </a:spcBef>
            </a:pPr>
            <a:endParaRPr lang="pl-PL" sz="1000" b="1" u="sng" dirty="0">
              <a:solidFill>
                <a:schemeClr val="tx1"/>
              </a:solidFill>
            </a:endParaRPr>
          </a:p>
          <a:p>
            <a:r>
              <a:rPr lang="pl-PL" sz="3000" b="1" dirty="0">
                <a:solidFill>
                  <a:schemeClr val="tx1"/>
                </a:solidFill>
              </a:rPr>
              <a:t>Każdy uczeń musi do niego przystąpić,         aby ukończyć szkołę</a:t>
            </a:r>
          </a:p>
          <a:p>
            <a:pPr marL="0" indent="0">
              <a:buNone/>
            </a:pPr>
            <a:endParaRPr lang="pl-PL" sz="1000" b="1" dirty="0">
              <a:solidFill>
                <a:schemeClr val="tx1"/>
              </a:solidFill>
            </a:endParaRPr>
          </a:p>
          <a:p>
            <a:r>
              <a:rPr lang="pl-PL" sz="3000" b="1" dirty="0">
                <a:solidFill>
                  <a:schemeClr val="tx1"/>
                </a:solidFill>
              </a:rPr>
              <a:t>Nie jest określony minimalny wynik, jaki uczeń powinien uzyskać, dlatego egzaminu </a:t>
            </a:r>
            <a:r>
              <a:rPr lang="pl-PL" sz="3000" b="1" u="sng" dirty="0">
                <a:solidFill>
                  <a:schemeClr val="tx1"/>
                </a:solidFill>
              </a:rPr>
              <a:t>nie można nie zdać</a:t>
            </a:r>
          </a:p>
          <a:p>
            <a:pPr marL="0" indent="0">
              <a:buNone/>
            </a:pPr>
            <a:endParaRPr lang="pl-PL" sz="1000" b="1" u="sng" dirty="0">
              <a:solidFill>
                <a:schemeClr val="tx1"/>
              </a:solidFill>
            </a:endParaRPr>
          </a:p>
          <a:p>
            <a:r>
              <a:rPr lang="pl-PL" sz="3000" b="1" dirty="0">
                <a:solidFill>
                  <a:schemeClr val="tx1"/>
                </a:solidFill>
              </a:rPr>
              <a:t>Egzamin jest przeprowadzany w formie pisemnej z 3 obowiązkowych przedmiotów:    j. polski, matematyka, j. obcy nowożytny</a:t>
            </a:r>
          </a:p>
        </p:txBody>
      </p:sp>
    </p:spTree>
    <p:extLst>
      <p:ext uri="{BB962C8B-B14F-4D97-AF65-F5344CB8AC3E}">
        <p14:creationId xmlns:p14="http://schemas.microsoft.com/office/powerpoint/2010/main" val="225085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3FF36FB-65C2-458C-BE32-FEDA48060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5000" b="1" dirty="0"/>
              <a:t>EGZAMIN</a:t>
            </a:r>
            <a:br>
              <a:rPr lang="pl-PL" sz="5000" b="1" dirty="0"/>
            </a:br>
            <a:r>
              <a:rPr lang="pl-PL" sz="5000" b="1" dirty="0"/>
              <a:t>2021/2022</a:t>
            </a:r>
            <a:endParaRPr lang="pl-PL" sz="50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A92377-651C-42CB-8411-0E66BBAAAB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7342" y="433387"/>
            <a:ext cx="7951257" cy="599122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pl-PL" sz="3000" b="1" i="0" dirty="0">
                <a:solidFill>
                  <a:schemeClr val="tx1"/>
                </a:solidFill>
                <a:effectLst/>
              </a:rPr>
              <a:t>Egzamin ósmoklasisty obejmuje wiadomości   i umiejętności określone ‎</a:t>
            </a:r>
            <a:r>
              <a:rPr lang="pl-PL" sz="3000" b="1" i="0" dirty="0">
                <a:solidFill>
                  <a:schemeClr val="tx1"/>
                </a:solidFill>
                <a:effectLst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 podstawie programowej kształcenia ogólnego</a:t>
            </a:r>
            <a:r>
              <a:rPr lang="pl-PL" sz="3000" b="1" i="0" dirty="0">
                <a:solidFill>
                  <a:schemeClr val="tx1"/>
                </a:solidFill>
                <a:effectLst/>
              </a:rPr>
              <a:t>            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3000" b="1" dirty="0">
                <a:solidFill>
                  <a:schemeClr val="tx1"/>
                </a:solidFill>
              </a:rPr>
              <a:t>   </a:t>
            </a:r>
            <a:r>
              <a:rPr lang="pl-PL" sz="3000" b="1" i="0" dirty="0">
                <a:solidFill>
                  <a:schemeClr val="tx1"/>
                </a:solidFill>
                <a:effectLst/>
              </a:rPr>
              <a:t>w odniesieniu do wybranych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3000" b="1" dirty="0">
                <a:solidFill>
                  <a:schemeClr val="tx1"/>
                </a:solidFill>
              </a:rPr>
              <a:t>  </a:t>
            </a:r>
            <a:r>
              <a:rPr lang="pl-PL" sz="3000" b="1" i="0" dirty="0">
                <a:solidFill>
                  <a:schemeClr val="tx1"/>
                </a:solidFill>
                <a:effectLst/>
              </a:rPr>
              <a:t> przedmiotów ‎nauczanych w klasach I–VIII</a:t>
            </a:r>
          </a:p>
          <a:p>
            <a:pPr marL="0" indent="0">
              <a:spcBef>
                <a:spcPts val="0"/>
              </a:spcBef>
              <a:buNone/>
            </a:pPr>
            <a:endParaRPr lang="pl-PL" sz="3000" b="1" i="0" dirty="0">
              <a:solidFill>
                <a:schemeClr val="tx1"/>
              </a:solidFill>
              <a:effectLst/>
            </a:endParaRPr>
          </a:p>
          <a:p>
            <a:pPr>
              <a:spcBef>
                <a:spcPts val="0"/>
              </a:spcBef>
            </a:pPr>
            <a:r>
              <a:rPr lang="pl-PL" sz="3000" b="1" i="0" dirty="0">
                <a:solidFill>
                  <a:schemeClr val="tx1"/>
                </a:solidFill>
                <a:effectLst/>
              </a:rPr>
              <a:t>W 2022 r. – podobnie jak w zeszłym roku – egzamin ósmoklasisty będzie obejmował wiadomości i umiejętności określone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3000" b="1" dirty="0">
                <a:solidFill>
                  <a:schemeClr val="tx1"/>
                </a:solidFill>
              </a:rPr>
              <a:t>  </a:t>
            </a:r>
            <a:r>
              <a:rPr lang="pl-PL" sz="3000" b="1" u="sng" dirty="0">
                <a:solidFill>
                  <a:schemeClr val="tx1"/>
                </a:solidFill>
              </a:rPr>
              <a:t>w wymaganiach egzaminacyjnych</a:t>
            </a:r>
          </a:p>
        </p:txBody>
      </p:sp>
    </p:spTree>
    <p:extLst>
      <p:ext uri="{BB962C8B-B14F-4D97-AF65-F5344CB8AC3E}">
        <p14:creationId xmlns:p14="http://schemas.microsoft.com/office/powerpoint/2010/main" val="3235393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32B1336-22F9-42F9-8726-CDCCDD0C61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23837"/>
            <a:ext cx="3438525" cy="4601183"/>
          </a:xfrm>
        </p:spPr>
        <p:txBody>
          <a:bodyPr>
            <a:normAutofit/>
          </a:bodyPr>
          <a:lstStyle/>
          <a:p>
            <a:pPr algn="ctr"/>
            <a:r>
              <a:rPr lang="pl-PL" sz="5000" b="1" dirty="0"/>
              <a:t>TERMINY</a:t>
            </a:r>
            <a:br>
              <a:rPr lang="pl-PL" sz="5000" b="1" dirty="0"/>
            </a:br>
            <a:r>
              <a:rPr lang="pl-PL" sz="4500" b="1" dirty="0"/>
              <a:t>główne</a:t>
            </a:r>
            <a:br>
              <a:rPr lang="pl-PL" sz="4500" b="1" dirty="0"/>
            </a:br>
            <a:r>
              <a:rPr lang="pl-PL" sz="4500" b="1" dirty="0"/>
              <a:t>i dodatkowe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C791FC2-82AC-468A-9039-07653B212B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495299"/>
            <a:ext cx="7315200" cy="6267451"/>
          </a:xfrm>
        </p:spPr>
        <p:txBody>
          <a:bodyPr>
            <a:normAutofit/>
          </a:bodyPr>
          <a:lstStyle/>
          <a:p>
            <a:r>
              <a:rPr lang="pl-PL" sz="4000" b="1" dirty="0">
                <a:solidFill>
                  <a:schemeClr val="accent1">
                    <a:lumMod val="75000"/>
                  </a:schemeClr>
                </a:solidFill>
              </a:rPr>
              <a:t>Język polski   </a:t>
            </a:r>
            <a:r>
              <a:rPr lang="pl-PL" sz="3500" b="1" dirty="0">
                <a:solidFill>
                  <a:schemeClr val="tx1"/>
                </a:solidFill>
              </a:rPr>
              <a:t>-   24 maja 2022 r. </a:t>
            </a:r>
            <a:r>
              <a:rPr lang="pl-PL" sz="3000" b="1" dirty="0">
                <a:solidFill>
                  <a:schemeClr val="tx1"/>
                </a:solidFill>
              </a:rPr>
              <a:t>wtorek   godz. 9.00</a:t>
            </a:r>
          </a:p>
          <a:p>
            <a:pPr lvl="1"/>
            <a:r>
              <a:rPr lang="pl-PL" sz="2300" b="1" dirty="0">
                <a:solidFill>
                  <a:srgbClr val="00B050"/>
                </a:solidFill>
              </a:rPr>
              <a:t>13 czerwca 2022 r. poniedziałek   godz. 9.00</a:t>
            </a:r>
          </a:p>
          <a:p>
            <a:pPr marL="0" indent="0">
              <a:buNone/>
            </a:pPr>
            <a:endParaRPr lang="pl-PL" sz="1800" b="1" dirty="0">
              <a:solidFill>
                <a:schemeClr val="tx1"/>
              </a:solidFill>
            </a:endParaRPr>
          </a:p>
          <a:p>
            <a:r>
              <a:rPr lang="pl-PL" sz="4000" b="1" dirty="0">
                <a:solidFill>
                  <a:schemeClr val="accent1">
                    <a:lumMod val="75000"/>
                  </a:schemeClr>
                </a:solidFill>
              </a:rPr>
              <a:t>Matematyka</a:t>
            </a:r>
            <a:r>
              <a:rPr lang="pl-PL" sz="35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l-PL" sz="3500" b="1" dirty="0">
                <a:solidFill>
                  <a:schemeClr val="tx1"/>
                </a:solidFill>
              </a:rPr>
              <a:t>  -   25 maja 2022 r. </a:t>
            </a:r>
            <a:r>
              <a:rPr lang="pl-PL" sz="3000" b="1" dirty="0">
                <a:solidFill>
                  <a:schemeClr val="tx1"/>
                </a:solidFill>
              </a:rPr>
              <a:t>środa   godz. 9.00</a:t>
            </a:r>
          </a:p>
          <a:p>
            <a:pPr lvl="1"/>
            <a:r>
              <a:rPr lang="pl-PL" sz="2300" b="1" dirty="0">
                <a:solidFill>
                  <a:srgbClr val="00B050"/>
                </a:solidFill>
              </a:rPr>
              <a:t>14 czerwca 2022 r. wtorek   godz. 9.00</a:t>
            </a:r>
          </a:p>
          <a:p>
            <a:pPr marL="0" indent="0">
              <a:buNone/>
            </a:pPr>
            <a:endParaRPr lang="pl-PL" sz="1800" b="1" dirty="0">
              <a:solidFill>
                <a:schemeClr val="tx1"/>
              </a:solidFill>
            </a:endParaRPr>
          </a:p>
          <a:p>
            <a:r>
              <a:rPr lang="pl-PL" sz="4000" b="1" dirty="0">
                <a:solidFill>
                  <a:schemeClr val="accent1">
                    <a:lumMod val="75000"/>
                  </a:schemeClr>
                </a:solidFill>
              </a:rPr>
              <a:t>Język angielski   </a:t>
            </a:r>
            <a:r>
              <a:rPr lang="pl-PL" sz="3500" b="1" dirty="0">
                <a:solidFill>
                  <a:schemeClr val="tx1"/>
                </a:solidFill>
              </a:rPr>
              <a:t>-   26 maja 2022 r. </a:t>
            </a:r>
            <a:r>
              <a:rPr lang="pl-PL" sz="3000" b="1" dirty="0">
                <a:solidFill>
                  <a:schemeClr val="tx1"/>
                </a:solidFill>
              </a:rPr>
              <a:t>czwartek   godz. 9.00</a:t>
            </a:r>
          </a:p>
          <a:p>
            <a:pPr lvl="1"/>
            <a:r>
              <a:rPr lang="pl-PL" sz="2300" b="1" dirty="0">
                <a:solidFill>
                  <a:srgbClr val="00B050"/>
                </a:solidFill>
              </a:rPr>
              <a:t>15 czerwca 2022 r. środa   godz. 9.00</a:t>
            </a:r>
          </a:p>
          <a:p>
            <a:endParaRPr lang="pl-PL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0269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32B1336-22F9-42F9-8726-CDCCDD0C61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42874" y="1123837"/>
            <a:ext cx="3733799" cy="4601183"/>
          </a:xfrm>
        </p:spPr>
        <p:txBody>
          <a:bodyPr>
            <a:normAutofit/>
          </a:bodyPr>
          <a:lstStyle/>
          <a:p>
            <a:pPr algn="ctr"/>
            <a:r>
              <a:rPr lang="pl-PL" sz="4500" b="1" dirty="0"/>
              <a:t>OGŁOSZENIE WYNIKÓW</a:t>
            </a:r>
            <a:br>
              <a:rPr lang="pl-PL" sz="5400" b="1" dirty="0"/>
            </a:br>
            <a:r>
              <a:rPr lang="pl-PL" sz="4500" b="1" dirty="0"/>
              <a:t>zaświadczenia informacje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C791FC2-82AC-468A-9039-07653B212B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4018" y="952501"/>
            <a:ext cx="7315200" cy="5524500"/>
          </a:xfrm>
        </p:spPr>
        <p:txBody>
          <a:bodyPr>
            <a:normAutofit lnSpcReduction="10000"/>
          </a:bodyPr>
          <a:lstStyle/>
          <a:p>
            <a:r>
              <a:rPr lang="pl-PL" sz="4000" b="1" dirty="0">
                <a:solidFill>
                  <a:schemeClr val="accent1">
                    <a:lumMod val="75000"/>
                  </a:schemeClr>
                </a:solidFill>
              </a:rPr>
              <a:t>Termin ogłaszania wyników</a:t>
            </a:r>
          </a:p>
          <a:p>
            <a:pPr marL="0" indent="0" algn="ctr">
              <a:buNone/>
            </a:pPr>
            <a:r>
              <a:rPr lang="pl-PL" sz="45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l-PL" sz="4500" b="1" dirty="0">
                <a:solidFill>
                  <a:schemeClr val="tx1"/>
                </a:solidFill>
              </a:rPr>
              <a:t> lipca 2022 r. </a:t>
            </a:r>
          </a:p>
          <a:p>
            <a:pPr marL="0" indent="0" algn="ctr">
              <a:buNone/>
            </a:pPr>
            <a:endParaRPr lang="pl-PL" sz="1100" b="1" dirty="0">
              <a:solidFill>
                <a:schemeClr val="tx1"/>
              </a:solidFill>
            </a:endParaRPr>
          </a:p>
          <a:p>
            <a:r>
              <a:rPr lang="pl-PL" sz="3500" b="1" dirty="0">
                <a:solidFill>
                  <a:schemeClr val="accent1">
                    <a:lumMod val="75000"/>
                  </a:schemeClr>
                </a:solidFill>
              </a:rPr>
              <a:t>Termin przekazania szkołom wyników, zaświadczeń i informacji</a:t>
            </a:r>
            <a:endParaRPr lang="pl-PL" sz="35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pl-PL" sz="4500" b="1" dirty="0">
                <a:solidFill>
                  <a:schemeClr val="tx1"/>
                </a:solidFill>
              </a:rPr>
              <a:t>do </a:t>
            </a:r>
            <a:r>
              <a:rPr lang="pl-PL" sz="45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pl-PL" sz="4500" b="1" dirty="0">
                <a:solidFill>
                  <a:schemeClr val="tx1"/>
                </a:solidFill>
              </a:rPr>
              <a:t> lipca 2022 r. </a:t>
            </a:r>
          </a:p>
          <a:p>
            <a:pPr marL="0" indent="0">
              <a:buNone/>
            </a:pPr>
            <a:endParaRPr lang="pl-PL" sz="1100" b="1" dirty="0">
              <a:solidFill>
                <a:schemeClr val="tx1"/>
              </a:solidFill>
            </a:endParaRPr>
          </a:p>
          <a:p>
            <a:r>
              <a:rPr lang="pl-PL" sz="3500" b="1" dirty="0">
                <a:solidFill>
                  <a:schemeClr val="accent1">
                    <a:lumMod val="75000"/>
                  </a:schemeClr>
                </a:solidFill>
              </a:rPr>
              <a:t>Termin wydania zdającym zaświadczeń i informacji</a:t>
            </a:r>
          </a:p>
          <a:p>
            <a:pPr marL="0" indent="0" algn="ctr">
              <a:buNone/>
            </a:pPr>
            <a:r>
              <a:rPr lang="pl-PL" sz="45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pl-PL" sz="4500" b="1" dirty="0">
                <a:solidFill>
                  <a:schemeClr val="tx1"/>
                </a:solidFill>
              </a:rPr>
              <a:t> lipca 2022 r. </a:t>
            </a:r>
          </a:p>
          <a:p>
            <a:endParaRPr lang="pl-PL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040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1DC25E6-1E92-48E5-9F72-7A3415424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80974" y="1123836"/>
            <a:ext cx="3810000" cy="4601183"/>
          </a:xfrm>
        </p:spPr>
        <p:txBody>
          <a:bodyPr>
            <a:normAutofit/>
          </a:bodyPr>
          <a:lstStyle/>
          <a:p>
            <a:pPr algn="ctr"/>
            <a:r>
              <a:rPr lang="pl-PL" sz="5500" b="1" dirty="0"/>
              <a:t>CZAS</a:t>
            </a:r>
            <a:br>
              <a:rPr lang="pl-PL" sz="4500" b="1" dirty="0"/>
            </a:br>
            <a:r>
              <a:rPr lang="pl-PL" sz="4500" b="1" dirty="0"/>
              <a:t>trwania egzaminów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4C0C740-49AC-4C6D-AF06-5F2A5421B2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29026" y="361950"/>
            <a:ext cx="7951257" cy="6496050"/>
          </a:xfrm>
        </p:spPr>
        <p:txBody>
          <a:bodyPr>
            <a:noAutofit/>
          </a:bodyPr>
          <a:lstStyle/>
          <a:p>
            <a:r>
              <a:rPr lang="pl-PL" sz="4000" b="1" dirty="0">
                <a:solidFill>
                  <a:schemeClr val="accent1">
                    <a:lumMod val="75000"/>
                  </a:schemeClr>
                </a:solidFill>
              </a:rPr>
              <a:t>Język polski</a:t>
            </a:r>
          </a:p>
          <a:p>
            <a:pPr algn="ctr"/>
            <a:r>
              <a:rPr lang="pl-PL" sz="3500" b="1" dirty="0">
                <a:solidFill>
                  <a:schemeClr val="tx1"/>
                </a:solidFill>
              </a:rPr>
              <a:t>arkusz standardowy 120 minut</a:t>
            </a:r>
          </a:p>
          <a:p>
            <a:pPr lvl="2" algn="ctr"/>
            <a:r>
              <a:rPr lang="pl-PL" sz="2500" b="1" dirty="0">
                <a:solidFill>
                  <a:schemeClr val="tx1"/>
                </a:solidFill>
              </a:rPr>
              <a:t>przedłużenie czasu do 180 minut</a:t>
            </a:r>
          </a:p>
          <a:p>
            <a:pPr marL="0" indent="0">
              <a:buNone/>
            </a:pPr>
            <a:endParaRPr lang="pl-PL" sz="1000" b="1" dirty="0">
              <a:solidFill>
                <a:schemeClr val="tx1"/>
              </a:solidFill>
            </a:endParaRPr>
          </a:p>
          <a:p>
            <a:r>
              <a:rPr lang="pl-PL" sz="4000" b="1" dirty="0">
                <a:solidFill>
                  <a:schemeClr val="accent1">
                    <a:lumMod val="75000"/>
                  </a:schemeClr>
                </a:solidFill>
              </a:rPr>
              <a:t>Matematyka</a:t>
            </a:r>
          </a:p>
          <a:p>
            <a:pPr algn="ctr"/>
            <a:r>
              <a:rPr lang="pl-PL" sz="3500" b="1" dirty="0">
                <a:solidFill>
                  <a:schemeClr val="tx1"/>
                </a:solidFill>
              </a:rPr>
              <a:t>arkusz standardowy 100 minut</a:t>
            </a:r>
          </a:p>
          <a:p>
            <a:pPr lvl="2" algn="ctr"/>
            <a:r>
              <a:rPr lang="pl-PL" sz="2500" b="1" dirty="0">
                <a:solidFill>
                  <a:schemeClr val="tx1"/>
                </a:solidFill>
              </a:rPr>
              <a:t>przedłużenie czasu do 150 minut</a:t>
            </a:r>
          </a:p>
          <a:p>
            <a:pPr marL="0" indent="0">
              <a:buNone/>
            </a:pPr>
            <a:endParaRPr lang="pl-PL" sz="1000" b="1" dirty="0">
              <a:solidFill>
                <a:schemeClr val="tx1"/>
              </a:solidFill>
            </a:endParaRPr>
          </a:p>
          <a:p>
            <a:r>
              <a:rPr lang="pl-PL" sz="4000" b="1" dirty="0">
                <a:solidFill>
                  <a:schemeClr val="accent1">
                    <a:lumMod val="75000"/>
                  </a:schemeClr>
                </a:solidFill>
              </a:rPr>
              <a:t>Język angielski</a:t>
            </a:r>
          </a:p>
          <a:p>
            <a:pPr algn="ctr"/>
            <a:r>
              <a:rPr lang="pl-PL" sz="3500" b="1" dirty="0">
                <a:solidFill>
                  <a:schemeClr val="tx1"/>
                </a:solidFill>
              </a:rPr>
              <a:t>arkusz standardowy 90 minut</a:t>
            </a:r>
          </a:p>
          <a:p>
            <a:pPr lvl="2" algn="ctr"/>
            <a:r>
              <a:rPr lang="pl-PL" sz="2500" b="1" dirty="0">
                <a:solidFill>
                  <a:schemeClr val="tx1"/>
                </a:solidFill>
              </a:rPr>
              <a:t>przedłużenie czasu do 135 minut</a:t>
            </a:r>
          </a:p>
        </p:txBody>
      </p:sp>
    </p:spTree>
    <p:extLst>
      <p:ext uri="{BB962C8B-B14F-4D97-AF65-F5344CB8AC3E}">
        <p14:creationId xmlns:p14="http://schemas.microsoft.com/office/powerpoint/2010/main" val="26620389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D540D6F-B399-4D30-999D-5C114D2D06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95250" y="1123837"/>
            <a:ext cx="3600450" cy="4601183"/>
          </a:xfrm>
        </p:spPr>
        <p:txBody>
          <a:bodyPr/>
          <a:lstStyle/>
          <a:p>
            <a:pPr algn="ctr"/>
            <a:r>
              <a:rPr lang="pl-PL" sz="5000" b="1" dirty="0"/>
              <a:t>MATERIAŁY</a:t>
            </a:r>
            <a:r>
              <a:rPr lang="pl-PL" sz="2400" b="1" dirty="0"/>
              <a:t>    </a:t>
            </a:r>
            <a:r>
              <a:rPr lang="pl-PL" sz="4500" b="1" dirty="0"/>
              <a:t>i przybory pomocnicze</a:t>
            </a:r>
            <a:endParaRPr lang="pl-PL" sz="45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B830C90-CF5C-45DC-B2F2-C13E393473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4018" y="605027"/>
            <a:ext cx="7960782" cy="5862447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pl-PL" sz="4500" b="1" i="0" u="sng" strike="noStrike" baseline="0" dirty="0">
                <a:solidFill>
                  <a:schemeClr val="accent1">
                    <a:lumMod val="75000"/>
                  </a:schemeClr>
                </a:solidFill>
              </a:rPr>
              <a:t>Co uczeń może przynieść na egzamin?</a:t>
            </a:r>
            <a:endParaRPr lang="pl-PL" sz="45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l">
              <a:buNone/>
            </a:pPr>
            <a:endParaRPr lang="pl-PL" sz="1000" b="1" dirty="0">
              <a:solidFill>
                <a:schemeClr val="tx1"/>
              </a:solidFill>
            </a:endParaRPr>
          </a:p>
          <a:p>
            <a:pPr algn="l"/>
            <a:r>
              <a:rPr lang="pl-PL" sz="4000" b="1" dirty="0">
                <a:solidFill>
                  <a:schemeClr val="tx1"/>
                </a:solidFill>
              </a:rPr>
              <a:t>pióro lub długopis z </a:t>
            </a:r>
            <a:r>
              <a:rPr lang="pl-PL" sz="4000" b="1" u="sng" dirty="0">
                <a:solidFill>
                  <a:schemeClr val="tx1"/>
                </a:solidFill>
              </a:rPr>
              <a:t>czarnym</a:t>
            </a:r>
            <a:r>
              <a:rPr lang="pl-PL" sz="4000" b="1" dirty="0">
                <a:solidFill>
                  <a:schemeClr val="tx1"/>
                </a:solidFill>
              </a:rPr>
              <a:t> tuszem/atramentem</a:t>
            </a:r>
          </a:p>
          <a:p>
            <a:pPr algn="l"/>
            <a:r>
              <a:rPr lang="pl-PL" sz="4000" b="1" dirty="0">
                <a:solidFill>
                  <a:schemeClr val="tx1"/>
                </a:solidFill>
              </a:rPr>
              <a:t>w</a:t>
            </a:r>
            <a:r>
              <a:rPr lang="pl-PL" sz="4000" b="1" i="0" u="none" strike="noStrike" baseline="0" dirty="0">
                <a:solidFill>
                  <a:schemeClr val="tx1"/>
                </a:solidFill>
              </a:rPr>
              <a:t> przypadku egzaminu                      z matematyki dodatkowo </a:t>
            </a:r>
            <a:r>
              <a:rPr lang="pl-PL" sz="4000" b="1" i="0" u="sng" strike="noStrike" baseline="0" dirty="0">
                <a:solidFill>
                  <a:schemeClr val="tx1"/>
                </a:solidFill>
              </a:rPr>
              <a:t>linijkę</a:t>
            </a:r>
          </a:p>
          <a:p>
            <a:pPr marL="0" indent="0" algn="l">
              <a:buNone/>
            </a:pPr>
            <a:endParaRPr lang="pl-PL" sz="1000" b="1" u="sng" dirty="0">
              <a:solidFill>
                <a:schemeClr val="tx1"/>
              </a:solidFill>
            </a:endParaRPr>
          </a:p>
          <a:p>
            <a:pPr algn="l"/>
            <a:r>
              <a:rPr lang="pl-PL" sz="3000" b="1" dirty="0">
                <a:solidFill>
                  <a:schemeClr val="tx1"/>
                </a:solidFill>
              </a:rPr>
              <a:t>ważną legitymację, m</a:t>
            </a:r>
            <a:r>
              <a:rPr lang="pl-PL" sz="3000" b="1" i="0" u="none" strike="noStrike" baseline="0" dirty="0">
                <a:solidFill>
                  <a:schemeClr val="tx1"/>
                </a:solidFill>
              </a:rPr>
              <a:t>ałą butelkę (500ml) wody mineralnej niegazowanej,             obowiązuje strój galowy, maseczka</a:t>
            </a:r>
          </a:p>
        </p:txBody>
      </p:sp>
    </p:spTree>
    <p:extLst>
      <p:ext uri="{BB962C8B-B14F-4D97-AF65-F5344CB8AC3E}">
        <p14:creationId xmlns:p14="http://schemas.microsoft.com/office/powerpoint/2010/main" val="911375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D540D6F-B399-4D30-999D-5C114D2D06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95250" y="1123837"/>
            <a:ext cx="3600450" cy="4601183"/>
          </a:xfrm>
        </p:spPr>
        <p:txBody>
          <a:bodyPr>
            <a:normAutofit/>
          </a:bodyPr>
          <a:lstStyle/>
          <a:p>
            <a:pPr algn="ctr"/>
            <a:r>
              <a:rPr lang="pl-PL" sz="5000" b="1" dirty="0"/>
              <a:t>EGZAMIN</a:t>
            </a:r>
            <a:br>
              <a:rPr lang="pl-PL" sz="5000" b="1" dirty="0"/>
            </a:br>
            <a:r>
              <a:rPr lang="pl-PL" sz="5000" b="1" dirty="0"/>
              <a:t>2021/2022</a:t>
            </a:r>
            <a:endParaRPr lang="pl-PL" sz="50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B830C90-CF5C-45DC-B2F2-C13E393473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52850" y="838199"/>
            <a:ext cx="7800975" cy="5334001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pl-PL" sz="4500" b="1" i="0" u="sng" strike="noStrike" baseline="0" dirty="0">
                <a:solidFill>
                  <a:schemeClr val="accent1">
                    <a:lumMod val="75000"/>
                  </a:schemeClr>
                </a:solidFill>
              </a:rPr>
              <a:t>Podczas trwania egzaminu:</a:t>
            </a:r>
            <a:endParaRPr lang="pl-PL" sz="45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l">
              <a:buNone/>
            </a:pPr>
            <a:endParaRPr lang="pl-PL" sz="900" b="1" dirty="0">
              <a:solidFill>
                <a:schemeClr val="tx1"/>
              </a:solidFill>
            </a:endParaRPr>
          </a:p>
          <a:p>
            <a:pPr algn="l"/>
            <a:r>
              <a:rPr lang="pl-PL" sz="3600" b="1" dirty="0">
                <a:solidFill>
                  <a:schemeClr val="tx1"/>
                </a:solidFill>
              </a:rPr>
              <a:t>zakazuje się wnoszenia do sali egzaminacyjnej urządzeń telekomunikacyjnych lub korzystania z takich urządzeń w tej sali</a:t>
            </a:r>
          </a:p>
          <a:p>
            <a:pPr algn="l"/>
            <a:endParaRPr lang="pl-PL" sz="1100" b="1" dirty="0">
              <a:solidFill>
                <a:schemeClr val="tx1"/>
              </a:solidFill>
            </a:endParaRPr>
          </a:p>
          <a:p>
            <a:pPr algn="l"/>
            <a:r>
              <a:rPr lang="pl-PL" sz="3600" b="1" dirty="0">
                <a:solidFill>
                  <a:schemeClr val="tx1"/>
                </a:solidFill>
              </a:rPr>
              <a:t>nie można korzystać z kalkulatora oraz słowników</a:t>
            </a:r>
          </a:p>
        </p:txBody>
      </p:sp>
    </p:spTree>
    <p:extLst>
      <p:ext uri="{BB962C8B-B14F-4D97-AF65-F5344CB8AC3E}">
        <p14:creationId xmlns:p14="http://schemas.microsoft.com/office/powerpoint/2010/main" val="36067294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D540D6F-B399-4D30-999D-5C114D2D06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95250" y="1123837"/>
            <a:ext cx="3600450" cy="4601183"/>
          </a:xfrm>
        </p:spPr>
        <p:txBody>
          <a:bodyPr>
            <a:normAutofit/>
          </a:bodyPr>
          <a:lstStyle/>
          <a:p>
            <a:pPr algn="ctr"/>
            <a:r>
              <a:rPr lang="pl-PL" sz="5000" b="1" dirty="0"/>
              <a:t>EGZAMIN</a:t>
            </a:r>
            <a:br>
              <a:rPr lang="pl-PL" sz="5000" b="1" dirty="0"/>
            </a:br>
            <a:r>
              <a:rPr lang="pl-PL" sz="5000" b="1" dirty="0"/>
              <a:t>2021/2022</a:t>
            </a:r>
            <a:endParaRPr lang="pl-PL" sz="50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B830C90-CF5C-45DC-B2F2-C13E393473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62375" y="619124"/>
            <a:ext cx="7800975" cy="6019801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pl-PL" sz="4500" b="1" i="0" u="sng" strike="noStrike" baseline="0" dirty="0">
                <a:solidFill>
                  <a:schemeClr val="accent1">
                    <a:lumMod val="75000"/>
                  </a:schemeClr>
                </a:solidFill>
              </a:rPr>
              <a:t>Podczas trwania egzaminu:</a:t>
            </a:r>
            <a:endParaRPr lang="pl-PL" sz="45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l">
              <a:buNone/>
            </a:pPr>
            <a:endParaRPr lang="pl-PL" sz="900" b="1" dirty="0">
              <a:solidFill>
                <a:schemeClr val="tx1"/>
              </a:solidFill>
            </a:endParaRPr>
          </a:p>
          <a:p>
            <a:r>
              <a:rPr lang="pl-PL" sz="4000" b="1" dirty="0">
                <a:solidFill>
                  <a:schemeClr val="tx1"/>
                </a:solidFill>
              </a:rPr>
              <a:t>uczeń samodzielnie rozwiązuje wszystkie zadania </a:t>
            </a:r>
          </a:p>
          <a:p>
            <a:pPr marL="0" indent="0">
              <a:buNone/>
            </a:pPr>
            <a:endParaRPr lang="pl-PL" sz="1000" b="1" dirty="0">
              <a:solidFill>
                <a:schemeClr val="tx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pl-PL" sz="4000" b="1" dirty="0">
                <a:solidFill>
                  <a:schemeClr val="tx1"/>
                </a:solidFill>
              </a:rPr>
              <a:t>uczeń zaznacza odpowiedzi na karcie odpowiedzi</a:t>
            </a:r>
          </a:p>
          <a:p>
            <a:pPr marL="0" indent="0" algn="l">
              <a:buNone/>
            </a:pPr>
            <a:r>
              <a:rPr lang="pl-PL" sz="4000" b="1" dirty="0">
                <a:solidFill>
                  <a:schemeClr val="tx1"/>
                </a:solidFill>
              </a:rPr>
              <a:t>  według określonych zasad</a:t>
            </a:r>
          </a:p>
          <a:p>
            <a:pPr marL="0" indent="0" algn="l">
              <a:buNone/>
            </a:pPr>
            <a:r>
              <a:rPr lang="pl-PL" sz="3200" dirty="0">
                <a:solidFill>
                  <a:schemeClr val="tx1"/>
                </a:solidFill>
              </a:rPr>
              <a:t>(dotyczy uczniów, którzy mają obowiązek zaznaczenia odpowiedzi na karcie) </a:t>
            </a:r>
            <a:endParaRPr lang="pl-PL" sz="3600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0854"/>
      </p:ext>
    </p:extLst>
  </p:cSld>
  <p:clrMapOvr>
    <a:masterClrMapping/>
  </p:clrMapOvr>
</p:sld>
</file>

<file path=ppt/theme/theme1.xml><?xml version="1.0" encoding="utf-8"?>
<a:theme xmlns:a="http://schemas.openxmlformats.org/drawingml/2006/main" name="Ramka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TM03457475[[fn=Ramka]]</Template>
  <TotalTime>411</TotalTime>
  <Words>444</Words>
  <Application>Microsoft Office PowerPoint</Application>
  <PresentationFormat>Panoramiczny</PresentationFormat>
  <Paragraphs>84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8" baseType="lpstr">
      <vt:lpstr>Arial</vt:lpstr>
      <vt:lpstr>Corbel</vt:lpstr>
      <vt:lpstr>Wingdings 2</vt:lpstr>
      <vt:lpstr>Ramka</vt:lpstr>
      <vt:lpstr>SPOSÓB ORGANIZACJI   I PRZEPROWADZENIA  EGZAMINU ÓSMOKLASISTY</vt:lpstr>
      <vt:lpstr>EGZAMIN 2021/2022</vt:lpstr>
      <vt:lpstr>EGZAMIN 2021/2022</vt:lpstr>
      <vt:lpstr>TERMINY główne i dodatkowe</vt:lpstr>
      <vt:lpstr>OGŁOSZENIE WYNIKÓW zaświadczenia informacje</vt:lpstr>
      <vt:lpstr>CZAS trwania egzaminów</vt:lpstr>
      <vt:lpstr>MATERIAŁY    i przybory pomocnicze</vt:lpstr>
      <vt:lpstr>EGZAMIN 2021/2022</vt:lpstr>
      <vt:lpstr>EGZAMIN 2021/2022</vt:lpstr>
      <vt:lpstr>DOKUMENTY ważne terminy </vt:lpstr>
      <vt:lpstr>EGZAMIN 2021/2022 </vt:lpstr>
      <vt:lpstr>Prezentacja programu PowerPoint</vt:lpstr>
      <vt:lpstr>Prezentacja programu PowerPoint</vt:lpstr>
      <vt:lpstr>EGZAMIN 2021/2022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EGZAMIN ÓSMOKLASISTY</dc:title>
  <dc:creator>Anna Wybierała</dc:creator>
  <cp:lastModifiedBy>Anna Wybierała</cp:lastModifiedBy>
  <cp:revision>115</cp:revision>
  <dcterms:created xsi:type="dcterms:W3CDTF">2021-09-12T07:05:24Z</dcterms:created>
  <dcterms:modified xsi:type="dcterms:W3CDTF">2022-02-02T22:40:28Z</dcterms:modified>
</cp:coreProperties>
</file>